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90" r:id="rId6"/>
    <p:sldId id="291" r:id="rId7"/>
    <p:sldId id="292" r:id="rId8"/>
    <p:sldId id="293" r:id="rId9"/>
    <p:sldId id="294" r:id="rId10"/>
    <p:sldId id="295" r:id="rId11"/>
    <p:sldId id="264" r:id="rId12"/>
    <p:sldId id="296" r:id="rId13"/>
    <p:sldId id="297" r:id="rId14"/>
    <p:sldId id="265" r:id="rId15"/>
    <p:sldId id="266" r:id="rId16"/>
    <p:sldId id="267" r:id="rId17"/>
    <p:sldId id="298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YÖNETİM ORGANİZASYON</a:t>
            </a:r>
            <a:br>
              <a:rPr lang="tr-TR" smtClean="0"/>
            </a:br>
            <a:r>
              <a:rPr lang="tr-TR" smtClean="0"/>
              <a:t>Yönetim Kavramı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910952"/>
          </a:xfrm>
        </p:spPr>
        <p:txBody>
          <a:bodyPr/>
          <a:lstStyle/>
          <a:p>
            <a:r>
              <a:rPr lang="tr-TR" dirty="0" smtClean="0"/>
              <a:t>HAZIRLAYAN: ÖĞR. GÖR. CANAN ÇELİK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>
                <a:solidFill>
                  <a:srgbClr val="FF0000"/>
                </a:solidFill>
              </a:rPr>
              <a:t>Yönetim Fonksiyonları neleri içerir 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>
                <a:solidFill>
                  <a:srgbClr val="FF0000"/>
                </a:solidFill>
              </a:rPr>
              <a:t>4.Yöneltme :</a:t>
            </a:r>
            <a:r>
              <a:rPr lang="tr-TR" sz="2800"/>
              <a:t> İş görenlerin kendilerine verilen görevleri etkin bir biçimde yerine getirilmesini sağlamaktadır.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    Kapsamı :</a:t>
            </a:r>
          </a:p>
          <a:p>
            <a:pPr>
              <a:lnSpc>
                <a:spcPct val="90000"/>
              </a:lnSpc>
            </a:pPr>
            <a:r>
              <a:rPr lang="tr-TR" sz="2800"/>
              <a:t>Astların özelliklerine göre hazırlanmış açık ve yalın talimatlar verilmeli</a:t>
            </a:r>
          </a:p>
          <a:p>
            <a:pPr>
              <a:lnSpc>
                <a:spcPct val="90000"/>
              </a:lnSpc>
            </a:pPr>
            <a:r>
              <a:rPr lang="tr-TR" sz="2800"/>
              <a:t>Sürekli eğitim faaliyetleri</a:t>
            </a:r>
          </a:p>
          <a:p>
            <a:pPr>
              <a:lnSpc>
                <a:spcPct val="90000"/>
              </a:lnSpc>
            </a:pPr>
            <a:r>
              <a:rPr lang="tr-TR" sz="2800"/>
              <a:t>Çalışan motivasyonu</a:t>
            </a:r>
          </a:p>
          <a:p>
            <a:pPr>
              <a:lnSpc>
                <a:spcPct val="90000"/>
              </a:lnSpc>
            </a:pPr>
            <a:r>
              <a:rPr lang="tr-TR" sz="2800"/>
              <a:t>Disiplin, ödül ve ceza dengesi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>
                <a:solidFill>
                  <a:srgbClr val="FF0000"/>
                </a:solidFill>
              </a:rPr>
              <a:t>Yönetim Kademeleri </a:t>
            </a:r>
            <a:br>
              <a:rPr lang="tr-TR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667000" y="2057400"/>
            <a:ext cx="1828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1066800" y="4953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1066800" y="2057400"/>
            <a:ext cx="1600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1981200" y="3276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600200" y="4038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2667000" y="2819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2667000" y="3733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667000" y="4495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699125" y="2500313"/>
            <a:ext cx="268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5181600" y="2590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410200" y="25146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5241925" y="2438400"/>
            <a:ext cx="2225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3200"/>
              <a:t>Üst Kademe</a:t>
            </a:r>
            <a:endParaRPr lang="en-US" sz="3200"/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5318125" y="3490913"/>
            <a:ext cx="321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5410200" y="3505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5318125" y="3567113"/>
            <a:ext cx="298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5181600" y="34290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/>
              <a:t> Orta Kademe</a:t>
            </a:r>
            <a:endParaRPr lang="en-US" sz="3200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5089525" y="4329113"/>
            <a:ext cx="329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3200"/>
              <a:t>  Alt Kademe</a:t>
            </a:r>
            <a:endParaRPr 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>
                <a:solidFill>
                  <a:srgbClr val="FF0000"/>
                </a:solidFill>
              </a:rPr>
              <a:t>Yönetim Faaliyetleri Hangi Özelliklere Sahip Olmalıdır 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Amaçlar başta saptanmalı</a:t>
            </a:r>
          </a:p>
          <a:p>
            <a:r>
              <a:rPr lang="tr-TR"/>
              <a:t>En az iki kişi bir araya gelmeli</a:t>
            </a:r>
          </a:p>
          <a:p>
            <a:r>
              <a:rPr lang="tr-TR"/>
              <a:t>İlişkiler uyumlu – düzenli olmalı</a:t>
            </a:r>
          </a:p>
          <a:p>
            <a:r>
              <a:rPr lang="tr-TR"/>
              <a:t>İş bölümü yapılmalı</a:t>
            </a:r>
          </a:p>
          <a:p>
            <a:r>
              <a:rPr lang="tr-TR"/>
              <a:t>Yöneticilerin yetki sınırları belirlenmeli</a:t>
            </a:r>
          </a:p>
          <a:p>
            <a:r>
              <a:rPr lang="tr-TR"/>
              <a:t>Geleceğe dönük rasyonel kararlar alınmalı ve bunlardan doğan sorumluluk taşınmalı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Başarılı Yönetici Özellikleri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İleri görüşlülük</a:t>
            </a:r>
          </a:p>
          <a:p>
            <a:r>
              <a:rPr lang="tr-TR" sz="2800"/>
              <a:t>İşini ve yöneteceği kişileri yakından tanımak</a:t>
            </a:r>
          </a:p>
          <a:p>
            <a:r>
              <a:rPr lang="tr-TR" sz="2800"/>
              <a:t>Etkin ve yerinde kararlar alabilmek</a:t>
            </a:r>
          </a:p>
          <a:p>
            <a:r>
              <a:rPr lang="tr-TR" sz="2800"/>
              <a:t>İş görenlere karşı tarafsız, objektif ve insancıl olmalı</a:t>
            </a:r>
          </a:p>
          <a:p>
            <a:r>
              <a:rPr lang="tr-TR" sz="2800"/>
              <a:t>İş görenlere örnek olmalı</a:t>
            </a:r>
          </a:p>
          <a:p>
            <a:r>
              <a:rPr lang="tr-TR" sz="2800"/>
              <a:t>Gerektiğinde ceza verebilmeli</a:t>
            </a:r>
          </a:p>
          <a:p>
            <a:r>
              <a:rPr lang="tr-TR" sz="2800"/>
              <a:t>İş gören eğitimlerine önem vermeli</a:t>
            </a: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3288F-CC9B-476D-9F8B-2067418A16FB}" type="slidenum">
              <a:rPr lang="tr-TR"/>
              <a:pPr>
                <a:defRPr/>
              </a:pPr>
              <a:t>18</a:t>
            </a:fld>
            <a:endParaRPr lang="tr-TR"/>
          </a:p>
        </p:txBody>
      </p:sp>
      <p:sp>
        <p:nvSpPr>
          <p:cNvPr id="244739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04837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tr-TR" smtClean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tr-TR" smtClean="0">
                <a:solidFill>
                  <a:srgbClr val="800000"/>
                </a:solidFill>
              </a:rPr>
              <a:t>YÖNETİCİLERİN SORUMLULUKLARI</a:t>
            </a:r>
          </a:p>
          <a:p>
            <a:pPr eaLnBrk="1" hangingPunct="1">
              <a:defRPr/>
            </a:pPr>
            <a:endParaRPr lang="tr-TR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tr-TR" smtClean="0">
                <a:solidFill>
                  <a:srgbClr val="800000"/>
                </a:solidFill>
              </a:rPr>
              <a:t>Ekonomik Sorumluluk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800000"/>
                </a:solidFill>
              </a:rPr>
              <a:t>Ahlaki Sorumluluk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800000"/>
                </a:solidFill>
              </a:rPr>
              <a:t>Toplumsal Sorumluluk</a:t>
            </a:r>
          </a:p>
          <a:p>
            <a:pPr eaLnBrk="1" hangingPunct="1">
              <a:defRPr/>
            </a:pPr>
            <a:endParaRPr lang="tr-TR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endParaRPr lang="tr-TR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856C-CC5E-40CC-AC6C-C8A9BA215CC1}" type="slidenum">
              <a:rPr lang="tr-TR"/>
              <a:pPr>
                <a:defRPr/>
              </a:pPr>
              <a:t>19</a:t>
            </a:fld>
            <a:endParaRPr lang="tr-TR"/>
          </a:p>
        </p:txBody>
      </p:sp>
      <p:sp>
        <p:nvSpPr>
          <p:cNvPr id="245763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583088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</a:rPr>
              <a:t>EKONOMİK SORUMLULUKLAR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Yararlı ekonomik faaliyetler gerçekleştirmeye odaklanmaktır.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* Toplumun ihtiyacı olan mal ve hizmetlerin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   üretilmesi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* İş olanaklarının artırılması ve istihdam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   sağlama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* Sürekli gelişme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Çalışanlara yüksek ücret ve iyi iş koşulları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  (Sosyal imkanlar) sağlama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vb.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8002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BEA08-3981-47C0-9E30-462869890A9D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246787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04837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</a:rPr>
              <a:t>AHLAKİ SORUMLULUK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Kötü işler yamaktan kaçınmayı ifade eder.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* Zimmet (Et hesabı X </a:t>
            </a:r>
            <a:r>
              <a:rPr lang="tr-TR" dirty="0" err="1" smtClean="0">
                <a:solidFill>
                  <a:srgbClr val="800000"/>
                </a:solidFill>
                <a:effectLst/>
              </a:rPr>
              <a:t>ünv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.)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Rüşvet verme ve alma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Fiyat anlaşmalarına girme (Kartel vb.  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     organizasyonlardan kaçınma)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Ürünleri yanlış tanıtma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Müşterileri kandırma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Kişisel sorumluluk ve örnek olma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	* vb.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2B140-6AD0-4958-860C-1F2C587DB0C5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247811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597693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800000"/>
                </a:solidFill>
              </a:rPr>
              <a:t>TOPLUMSAL SORUMLULUK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Toplumun refahını geliştirme veya hiç olmazsa mevcut refaha zarar vermeme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Çevreye duyarlı olma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Optimum kaynak kullanımı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Aşırı kar isteğinden kaçınma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Sosyal ve kültürel etkinlikler vb. </a:t>
            </a:r>
          </a:p>
          <a:p>
            <a:pPr eaLnBrk="1" hangingPunct="1">
              <a:defRPr/>
            </a:pPr>
            <a:endParaRPr lang="tr-TR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2F4A0-2048-41F6-AF42-15BAFF2622F8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5903912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İŞ HAYATININ VE TOPLUMSAL DÜZENİN KURALLARINA UYMAK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GÜVEN VERMEK, KÖTÜ ÖRNEK OLMAMAK, ÖRNEĞİN ,YOLSUZLUK YAPMAMAK GİBİ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İŞBİRLİĞİ VE BERABERLİK ZORUNLU İKEN BUNU BECEREMEMEK; 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EKONOMİK, TOPLUMSAL SİYASAL VB. SORUNLARIN TEMELİDİR. (Kemal TOSUN)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ALACAĞINA ŞAHİN, BORCUNA KARGA OLMAMAK 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FAKİRLİĞİN ÖNLENMESİ VE HERKESE ASGARİ YAŞAM DÜZEYİNİN SAĞLANMASINA ÇALIŞMAK</a:t>
            </a:r>
          </a:p>
          <a:p>
            <a:pPr eaLnBrk="1" hangingPunct="1">
              <a:defRPr/>
            </a:pPr>
            <a:endParaRPr lang="tr-T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639BD-77D8-49E3-8F4C-131750C8CF12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38915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93725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FF0000"/>
                </a:solidFill>
              </a:rPr>
              <a:t>MÜTEŞEBBİS </a:t>
            </a:r>
            <a:r>
              <a:rPr lang="tr-TR" sz="3600" dirty="0" smtClean="0">
                <a:solidFill>
                  <a:srgbClr val="FF0000"/>
                </a:solidFill>
              </a:rPr>
              <a:t>(GİRİŞİMCİ) VE LİDER</a:t>
            </a:r>
          </a:p>
          <a:p>
            <a:pPr eaLnBrk="1" hangingPunct="1">
              <a:buFontTx/>
              <a:buNone/>
              <a:defRPr/>
            </a:pPr>
            <a:endParaRPr lang="tr-TR" sz="2000" dirty="0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tr-TR" u="sng" dirty="0" smtClean="0">
                <a:solidFill>
                  <a:srgbClr val="800000"/>
                </a:solidFill>
              </a:rPr>
              <a:t>Müteşebbis:</a:t>
            </a:r>
            <a:r>
              <a:rPr lang="tr-TR" dirty="0" smtClean="0">
                <a:solidFill>
                  <a:srgbClr val="800000"/>
                </a:solidFill>
              </a:rPr>
              <a:t> 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Üretim faktörlerini bir araya getirerek, iktisadi mal ve hizmetlerin üretimi ve pazarlanması için gerekli şartları oluşturan kişidir. 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Un, yağ ve şekeri (emek, sermaye ve doğal kaynaklar) tedarik edip helvayı yapan (mal ve hizmetler oluşturan) ve pazarlayan kişidir.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FB865-0E08-4721-97EC-04138CB61F8A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95235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85225" cy="591185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Başarılı Girişimcinin Özellikleri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Başarı İsteği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Risk Alma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Kararlı Olma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Çok yönlü olma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İş bitirici olma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Kendine Güvenme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Esneklik ve Katılık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Bağımsız Davranabilme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Sürekli, Sistemli ve Disiplinli Çalışma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800000"/>
                </a:solidFill>
                <a:effectLst/>
              </a:rPr>
              <a:t>Sorunları hızlı ve Pratik Çözebilme vb.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13F71-8C82-4911-AFF0-932075025230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40963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785225" cy="6119812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u="sng" dirty="0" smtClean="0">
                <a:solidFill>
                  <a:srgbClr val="FF0000"/>
                </a:solidFill>
              </a:rPr>
              <a:t>Lider (Önder):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Bir grup insanı belirli amaçlar etrafında toplayabilme ve bu amaçları gerçekleştirebilmek için onları harekete geçiren bilgili ve yetenekli kişidir.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</a:rPr>
              <a:t>Liderlik türleri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Baskıcı Lider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Demokratik (Katılımcı) Lider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 smtClean="0">
                <a:solidFill>
                  <a:srgbClr val="800000"/>
                </a:solidFill>
                <a:effectLst/>
              </a:rPr>
              <a:t>Serbestiyetçi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 Lider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Durumsal Lider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Değişimci ve Reformist Lider </a:t>
            </a:r>
            <a:r>
              <a:rPr lang="tr-TR" u="sng" dirty="0" smtClean="0">
                <a:solidFill>
                  <a:srgbClr val="800000"/>
                </a:solidFill>
                <a:effectLst/>
              </a:rPr>
              <a:t>(Dönüşümcü?)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800000"/>
                </a:solidFill>
                <a:effectLst/>
              </a:rPr>
              <a:t>İş bitirici Lider   vb.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203B-BC84-483B-9442-05BC4B1AC457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248835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97693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tr-TR" u="sng" dirty="0" smtClean="0">
                <a:solidFill>
                  <a:srgbClr val="FF0000"/>
                </a:solidFill>
              </a:rPr>
              <a:t>Liderlik</a:t>
            </a:r>
            <a:r>
              <a:rPr lang="tr-TR" dirty="0" smtClean="0">
                <a:solidFill>
                  <a:srgbClr val="800000"/>
                </a:solidFill>
              </a:rPr>
              <a:t>, 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sosyal gruplarda ortaklaşa bir vizyon, başarı duygusu, başarma gücü, anlamlı hedefler ve üstün başarı sağlayan, sosyal ve bireysel kalitedir.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Lider ve Grupta</a:t>
            </a:r>
            <a:r>
              <a:rPr lang="tr-TR" dirty="0" smtClean="0">
                <a:solidFill>
                  <a:srgbClr val="800000"/>
                </a:solidFill>
                <a:effectLst/>
              </a:rPr>
              <a:t>, etkin liderlik uygulamalarına olanak sağlayacak bilgi, beceri ve deneyim potansiyelleri önemlidir.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dirty="0" smtClean="0">
                <a:solidFill>
                  <a:srgbClr val="800000"/>
                </a:solidFill>
              </a:rPr>
              <a:t>Demokratik - Katılımcı, Reformist, Durumsal ve İş bitirici liderlik önem kazanmıştır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38661-0DC7-4540-B4D1-3D7327FB72E4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256003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68642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İnsanlara öncülük etmek için, yanlarında yürü çünkü en iyi liderler varlıkları hissedilmeyenlerdir.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Daha az iyisi insanların hayran olup övdükleridir.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>
                <a:solidFill>
                  <a:srgbClr val="800000"/>
                </a:solidFill>
                <a:effectLst/>
              </a:rPr>
              <a:t>Daha da az iyisi insanların korktukları ve kötü insanların bile nefret ettikleridir. </a:t>
            </a:r>
          </a:p>
          <a:p>
            <a:pPr eaLnBrk="1" hangingPunct="1">
              <a:defRPr/>
            </a:pPr>
            <a:endParaRPr lang="tr-TR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EAF61-1C95-4D63-9984-B8E2CC215A9B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14339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865813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Clr>
                <a:srgbClr val="9900FF"/>
              </a:buClr>
              <a:buFont typeface="Wingdings" pitchFamily="2" charset="2"/>
              <a:buNone/>
              <a:defRPr/>
            </a:pPr>
            <a:r>
              <a:rPr lang="tr-TR" sz="4000" dirty="0" smtClean="0">
                <a:solidFill>
                  <a:srgbClr val="FF0000"/>
                </a:solidFill>
                <a:sym typeface="Symbol" pitchFamily="18" charset="2"/>
              </a:rPr>
              <a:t>YÖNETİMİN TEMEL AMAÇLARI </a:t>
            </a:r>
          </a:p>
          <a:p>
            <a:pPr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   </a:t>
            </a:r>
            <a:r>
              <a:rPr lang="tr-TR" sz="3600" u="sng" dirty="0" smtClean="0">
                <a:solidFill>
                  <a:srgbClr val="800000"/>
                </a:solidFill>
                <a:effectLst/>
                <a:sym typeface="Symbol" pitchFamily="18" charset="2"/>
              </a:rPr>
              <a:t>Optimum kaynak kullanımı</a:t>
            </a: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 ile amaçlara ulaşmak gerekir. </a:t>
            </a:r>
            <a:r>
              <a:rPr lang="tr-TR" sz="4400" dirty="0" smtClean="0">
                <a:solidFill>
                  <a:srgbClr val="800000"/>
                </a:solidFill>
                <a:sym typeface="Symbol" pitchFamily="18" charset="2"/>
              </a:rPr>
              <a:t></a:t>
            </a:r>
            <a:endParaRPr lang="tr-TR" sz="3600" dirty="0" smtClean="0">
              <a:solidFill>
                <a:srgbClr val="800000"/>
              </a:solidFill>
              <a:effectLst/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sz="4000" dirty="0" smtClean="0">
                <a:solidFill>
                  <a:srgbClr val="800000"/>
                </a:solidFill>
                <a:effectLst/>
              </a:rPr>
              <a:t>Optimum kaynak kullanımında ölçüt olarak kullanılan bazı kavramlar geliştirilmiştir.</a:t>
            </a:r>
          </a:p>
          <a:p>
            <a:pPr eaLnBrk="1" hangingPunct="1">
              <a:defRPr/>
            </a:pPr>
            <a:r>
              <a:rPr lang="tr-TR" sz="4000" dirty="0" smtClean="0">
                <a:solidFill>
                  <a:schemeClr val="bg2"/>
                </a:solidFill>
                <a:effectLst/>
              </a:rPr>
              <a:t>Kısıtlı Optimizasyon</a:t>
            </a:r>
            <a:r>
              <a:rPr lang="tr-TR" sz="4000" dirty="0" smtClean="0">
                <a:solidFill>
                  <a:srgbClr val="800000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A4144-6CF4-4A50-8E71-65380251EE46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51203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983287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800000"/>
                </a:solidFill>
                <a:effectLst/>
              </a:rPr>
              <a:t>Bu kavramlar aynı zamanda, Yönetimin Özellikleri ya da Yönetimin Temel Amaçları olarak karşımıza çıkar.  </a:t>
            </a:r>
          </a:p>
          <a:p>
            <a:pPr eaLnBrk="1" hangingPunct="1"/>
            <a:r>
              <a:rPr lang="tr-TR" smtClean="0">
                <a:solidFill>
                  <a:srgbClr val="800000"/>
                </a:solidFill>
                <a:effectLst/>
                <a:sym typeface="Symbol" pitchFamily="18" charset="2"/>
              </a:rPr>
              <a:t>Buna göre örgütler;</a:t>
            </a:r>
          </a:p>
          <a:p>
            <a:pPr eaLnBrk="1" hangingPunct="1"/>
            <a:r>
              <a:rPr lang="tr-TR" u="sng" smtClean="0">
                <a:solidFill>
                  <a:srgbClr val="800000"/>
                </a:solidFill>
                <a:effectLst/>
                <a:sym typeface="Symbol" pitchFamily="18" charset="2"/>
              </a:rPr>
              <a:t>Etkin,</a:t>
            </a:r>
            <a:r>
              <a:rPr lang="tr-TR" smtClean="0">
                <a:solidFill>
                  <a:srgbClr val="800000"/>
                </a:solidFill>
                <a:effectLst/>
                <a:sym typeface="Symbol" pitchFamily="18" charset="2"/>
              </a:rPr>
              <a:t> </a:t>
            </a:r>
          </a:p>
          <a:p>
            <a:pPr eaLnBrk="1" hangingPunct="1"/>
            <a:r>
              <a:rPr lang="tr-TR" u="sng" smtClean="0">
                <a:solidFill>
                  <a:srgbClr val="800000"/>
                </a:solidFill>
                <a:effectLst/>
                <a:sym typeface="Symbol" pitchFamily="18" charset="2"/>
              </a:rPr>
              <a:t>Verimli, </a:t>
            </a:r>
          </a:p>
          <a:p>
            <a:pPr eaLnBrk="1" hangingPunct="1"/>
            <a:r>
              <a:rPr lang="tr-TR" u="sng" smtClean="0">
                <a:solidFill>
                  <a:srgbClr val="800000"/>
                </a:solidFill>
                <a:effectLst/>
                <a:sym typeface="Symbol" pitchFamily="18" charset="2"/>
              </a:rPr>
              <a:t>Ekonomik</a:t>
            </a:r>
            <a:r>
              <a:rPr lang="tr-TR" smtClean="0">
                <a:solidFill>
                  <a:srgbClr val="800000"/>
                </a:solidFill>
                <a:effectLst/>
                <a:sym typeface="Symbol" pitchFamily="18" charset="2"/>
              </a:rPr>
              <a:t>, </a:t>
            </a:r>
          </a:p>
          <a:p>
            <a:pPr eaLnBrk="1" hangingPunct="1"/>
            <a:r>
              <a:rPr lang="tr-TR" u="sng" smtClean="0">
                <a:solidFill>
                  <a:srgbClr val="800000"/>
                </a:solidFill>
                <a:effectLst/>
                <a:sym typeface="Symbol" pitchFamily="18" charset="2"/>
              </a:rPr>
              <a:t>Karlı</a:t>
            </a:r>
            <a:r>
              <a:rPr lang="tr-TR" smtClean="0">
                <a:solidFill>
                  <a:srgbClr val="800000"/>
                </a:solidFill>
                <a:effectLst/>
                <a:sym typeface="Symbol" pitchFamily="18" charset="2"/>
              </a:rPr>
              <a:t> </a:t>
            </a:r>
          </a:p>
          <a:p>
            <a:pPr eaLnBrk="1" hangingPunct="1"/>
            <a:r>
              <a:rPr lang="tr-TR" u="sng" smtClean="0">
                <a:solidFill>
                  <a:srgbClr val="800000"/>
                </a:solidFill>
                <a:effectLst/>
                <a:sym typeface="Symbol" pitchFamily="18" charset="2"/>
              </a:rPr>
              <a:t>Esnek – Uyumlu</a:t>
            </a:r>
            <a:endParaRPr lang="tr-TR" smtClean="0">
              <a:solidFill>
                <a:srgbClr val="800000"/>
              </a:solidFill>
              <a:effectLst/>
              <a:sym typeface="Symbol" pitchFamily="18" charset="2"/>
            </a:endParaRPr>
          </a:p>
          <a:p>
            <a:pPr eaLnBrk="1" hangingPunct="1"/>
            <a:r>
              <a:rPr lang="tr-TR" smtClean="0">
                <a:solidFill>
                  <a:srgbClr val="800000"/>
                </a:solidFill>
                <a:effectLst/>
                <a:sym typeface="Symbol" pitchFamily="18" charset="2"/>
              </a:rPr>
              <a:t>çalışmalar sonucu amaçlarına ulaşmalıdır.</a:t>
            </a:r>
          </a:p>
          <a:p>
            <a:pPr eaLnBrk="1" hangingPunct="1"/>
            <a:endParaRPr lang="tr-TR" sz="2800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0935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C8A2-4BD8-4461-9D44-B94756989885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5686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Etkinlik/Etkililik</a:t>
            </a:r>
          </a:p>
          <a:p>
            <a:pPr eaLnBrk="1" hangingPunct="1">
              <a:defRPr/>
            </a:pPr>
            <a:r>
              <a:rPr lang="tr-TR" dirty="0" smtClean="0"/>
              <a:t>Etkinlik, uygulananın uygulanması gerekene uygun olmasıdır (uygunluk derecesidir).</a:t>
            </a:r>
          </a:p>
          <a:p>
            <a:pPr eaLnBrk="1" hangingPunct="1">
              <a:defRPr/>
            </a:pPr>
            <a:r>
              <a:rPr lang="tr-TR" dirty="0" smtClean="0"/>
              <a:t>Faaliyet, hareket veya davranışın mümkün olduğu kadar yöneltilmiş bulunduğu amaca ulaşma </a:t>
            </a:r>
            <a:r>
              <a:rPr lang="tr-TR" dirty="0" smtClean="0">
                <a:solidFill>
                  <a:srgbClr val="FF0000"/>
                </a:solidFill>
              </a:rPr>
              <a:t>çabası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FF0000"/>
                </a:solidFill>
              </a:rPr>
              <a:t>derecesidir</a:t>
            </a:r>
            <a:r>
              <a:rPr lang="tr-TR" dirty="0" smtClean="0"/>
              <a:t>.</a:t>
            </a:r>
          </a:p>
          <a:p>
            <a:pPr eaLnBrk="1" hangingPunct="1">
              <a:defRPr/>
            </a:pPr>
            <a:r>
              <a:rPr lang="tr-TR" dirty="0" smtClean="0"/>
              <a:t>Amaca ulaşmada yeterli olunup olunmadığını gösteren bir ölçüttür.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chemeClr val="tx2"/>
                </a:solidFill>
              </a:rPr>
              <a:t>Doğru amaç belirlemek, 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chemeClr val="tx2"/>
                </a:solidFill>
              </a:rPr>
              <a:t>Gerekli çıktıya ulaşmak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FD3BB-88DA-4556-AB67-41BB0DA24436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614987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chemeClr val="tx2"/>
                </a:solidFill>
              </a:rPr>
              <a:t>Daha çok yönetimin (Kamu ve/veya Özel sektör), </a:t>
            </a:r>
            <a:r>
              <a:rPr lang="tr-TR" smtClean="0">
                <a:solidFill>
                  <a:srgbClr val="800000"/>
                </a:solidFill>
              </a:rPr>
              <a:t>gerçek</a:t>
            </a:r>
            <a:r>
              <a:rPr lang="tr-TR" smtClean="0">
                <a:solidFill>
                  <a:schemeClr val="tx2"/>
                </a:solidFill>
              </a:rPr>
              <a:t>  ihtiyaçları  belirleyebilmesi</a:t>
            </a:r>
            <a:endParaRPr lang="tr-TR" sz="3600" smtClean="0">
              <a:solidFill>
                <a:srgbClr val="800000"/>
              </a:solidFill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sz="3600" u="sng" smtClean="0">
                <a:solidFill>
                  <a:srgbClr val="800000"/>
                </a:solidFill>
                <a:sym typeface="Symbol" pitchFamily="18" charset="2"/>
              </a:rPr>
              <a:t>Doğru olan (Gerekli) işi yapmak</a:t>
            </a:r>
            <a:r>
              <a:rPr lang="tr-TR" sz="3600" smtClean="0">
                <a:solidFill>
                  <a:srgbClr val="800000"/>
                </a:solidFill>
                <a:sym typeface="Symbol" pitchFamily="18" charset="2"/>
              </a:rPr>
              <a:t>. </a:t>
            </a:r>
          </a:p>
          <a:p>
            <a:pPr eaLnBrk="1" hangingPunct="1">
              <a:defRPr/>
            </a:pPr>
            <a:r>
              <a:rPr lang="tr-TR" smtClean="0">
                <a:solidFill>
                  <a:schemeClr val="tx2"/>
                </a:solidFill>
              </a:rPr>
              <a:t>(</a:t>
            </a:r>
            <a:r>
              <a:rPr lang="tr-TR" sz="2800" smtClean="0">
                <a:solidFill>
                  <a:schemeClr val="tx2"/>
                </a:solidFill>
              </a:rPr>
              <a:t>Fatih Sultan 100 altın ve 100 Sopa)</a:t>
            </a:r>
            <a:r>
              <a:rPr lang="tr-TR" sz="3600" u="sng" smtClean="0">
                <a:solidFill>
                  <a:srgbClr val="800000"/>
                </a:solidFill>
                <a:sym typeface="Symbol" pitchFamily="18" charset="2"/>
              </a:rPr>
              <a:t> </a:t>
            </a:r>
          </a:p>
          <a:p>
            <a:pPr eaLnBrk="1" hangingPunct="1">
              <a:defRPr/>
            </a:pPr>
            <a:r>
              <a:rPr lang="tr-TR" sz="3600" smtClean="0">
                <a:solidFill>
                  <a:srgbClr val="800000"/>
                </a:solidFill>
                <a:sym typeface="Symbol" pitchFamily="18" charset="2"/>
              </a:rPr>
              <a:t>Doğru olan işi, doğru önem,  </a:t>
            </a:r>
          </a:p>
          <a:p>
            <a:pPr eaLnBrk="1" hangingPunct="1">
              <a:buFontTx/>
              <a:buNone/>
              <a:defRPr/>
            </a:pPr>
            <a:r>
              <a:rPr lang="tr-TR" sz="3600" smtClean="0">
                <a:solidFill>
                  <a:srgbClr val="800000"/>
                </a:solidFill>
                <a:sym typeface="Symbol" pitchFamily="18" charset="2"/>
              </a:rPr>
              <a:t>  öncelik ve imkan sırası ile yapmak.</a:t>
            </a:r>
          </a:p>
          <a:p>
            <a:pPr eaLnBrk="1" hangingPunct="1">
              <a:buFontTx/>
              <a:buNone/>
              <a:defRPr/>
            </a:pPr>
            <a:r>
              <a:rPr lang="tr-TR" sz="3600" smtClean="0">
                <a:solidFill>
                  <a:srgbClr val="800000"/>
                </a:solidFill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5A229-A78F-4185-A300-9F16833B2CBE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16387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92788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Clr>
                <a:srgbClr val="FF7C80"/>
              </a:buClr>
              <a:buFont typeface="Wingdings" pitchFamily="2" charset="2"/>
              <a:buChar char="Ø"/>
              <a:defRPr/>
            </a:pPr>
            <a:r>
              <a:rPr lang="tr-TR" sz="3600" u="sng" dirty="0" smtClean="0">
                <a:solidFill>
                  <a:srgbClr val="FF0000"/>
                </a:solidFill>
                <a:sym typeface="Symbol" pitchFamily="18" charset="2"/>
              </a:rPr>
              <a:t>ETKİNLİK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Gerekli çıktıya ulaşmak. 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Doğru amaç  belirlemek.</a:t>
            </a:r>
          </a:p>
          <a:p>
            <a:pPr eaLnBrk="1" hangingPunct="1">
              <a:defRPr/>
            </a:pPr>
            <a:r>
              <a:rPr lang="tr-TR" sz="3600" u="sng" dirty="0" smtClean="0">
                <a:solidFill>
                  <a:srgbClr val="800000"/>
                </a:solidFill>
                <a:effectLst/>
                <a:sym typeface="Symbol" pitchFamily="18" charset="2"/>
              </a:rPr>
              <a:t>Doğru olan işi yapmak. 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Doğru olan işi, doğru önem,  </a:t>
            </a:r>
          </a:p>
          <a:p>
            <a:pPr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  öncelik ve imkan sırası ile yapmak.</a:t>
            </a:r>
          </a:p>
          <a:p>
            <a:pPr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	Etkinlik =      </a:t>
            </a:r>
            <a:r>
              <a:rPr lang="tr-TR" sz="3600" u="sng" dirty="0" smtClean="0">
                <a:solidFill>
                  <a:srgbClr val="800000"/>
                </a:solidFill>
                <a:effectLst/>
                <a:sym typeface="Symbol" pitchFamily="18" charset="2"/>
              </a:rPr>
              <a:t>Fiili çıktı</a:t>
            </a:r>
          </a:p>
          <a:p>
            <a:pPr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  <a:sym typeface="Symbol" pitchFamily="18" charset="2"/>
              </a:rPr>
              <a:t>                   Planlanan çıktı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25CDF-9935-4A7A-AD66-E6587665E15B}" type="slidenum">
              <a:rPr lang="tr-TR"/>
              <a:pPr>
                <a:defRPr/>
              </a:pPr>
              <a:t>33</a:t>
            </a:fld>
            <a:endParaRPr lang="tr-TR"/>
          </a:p>
        </p:txBody>
      </p:sp>
      <p:sp>
        <p:nvSpPr>
          <p:cNvPr id="55299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870575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tr-TR" sz="4800" dirty="0" smtClean="0">
                <a:solidFill>
                  <a:srgbClr val="FF0000"/>
                </a:solidFill>
                <a:effectLst/>
              </a:rPr>
              <a:t>Etkinlik</a:t>
            </a:r>
            <a:r>
              <a:rPr lang="tr-TR" sz="4800" dirty="0" smtClean="0">
                <a:solidFill>
                  <a:srgbClr val="800000"/>
                </a:solidFill>
                <a:effectLst/>
              </a:rPr>
              <a:t>, üretilen mal ve/veya hizmetin; tüketici üzerinde ne kadar etkili olup olmadığı, onun için ne kadar gerekli olduğu, ihtiyacını ne ölçüde giderdiği ile ilgilidir.</a:t>
            </a:r>
          </a:p>
          <a:p>
            <a:pPr eaLnBrk="1" hangingPunct="1"/>
            <a:endParaRPr lang="tr-TR" sz="2000" dirty="0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8F59F-B3CE-4544-8EF5-5D19DDFC3A96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18435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119812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tr-TR" u="sng" dirty="0" smtClean="0">
                <a:solidFill>
                  <a:srgbClr val="FF0000"/>
                </a:solidFill>
                <a:sym typeface="Symbol" pitchFamily="18" charset="2"/>
              </a:rPr>
              <a:t>VERİMLİLİK (PRODÜKTİVİTE)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  <a:effectLst/>
                <a:sym typeface="Symbol" pitchFamily="18" charset="2"/>
              </a:rPr>
              <a:t>En az girdi ile en çok çıktıya ulaşmak.</a:t>
            </a:r>
          </a:p>
          <a:p>
            <a:pPr eaLnBrk="1" hangingPunct="1">
              <a:defRPr/>
            </a:pPr>
            <a:r>
              <a:rPr lang="tr-TR" u="sng" dirty="0" smtClean="0">
                <a:solidFill>
                  <a:srgbClr val="800000"/>
                </a:solidFill>
                <a:effectLst/>
                <a:sym typeface="Symbol" pitchFamily="18" charset="2"/>
              </a:rPr>
              <a:t>İşleri doğru yapmak.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  <a:effectLst/>
                <a:sym typeface="Symbol" pitchFamily="18" charset="2"/>
              </a:rPr>
              <a:t>Daha çok işletme içi değişkenlerle ilgilidir. Her unsur için ayrı hesaplanır. Fiziki değerlerle ölçülmesi daha uygundur.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  <a:effectLst/>
                <a:sym typeface="Symbol" pitchFamily="18" charset="2"/>
              </a:rPr>
              <a:t>Milli Prodüktivite Merkezi bu konuda danışmanlık hizmetleri sunmaktadır.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800000"/>
                </a:solidFill>
                <a:effectLst/>
                <a:sym typeface="Symbol" pitchFamily="18" charset="2"/>
              </a:rPr>
              <a:t>Verimlilik = </a:t>
            </a:r>
            <a:r>
              <a:rPr lang="tr-TR" u="sng" dirty="0" smtClean="0">
                <a:solidFill>
                  <a:srgbClr val="800000"/>
                </a:solidFill>
                <a:effectLst/>
                <a:sym typeface="Symbol" pitchFamily="18" charset="2"/>
              </a:rPr>
              <a:t>Çıktı</a:t>
            </a:r>
          </a:p>
          <a:p>
            <a:pPr eaLnBrk="1" hangingPunct="1">
              <a:buFontTx/>
              <a:buNone/>
              <a:defRPr/>
            </a:pPr>
            <a:r>
              <a:rPr lang="tr-TR" dirty="0" smtClean="0">
                <a:solidFill>
                  <a:srgbClr val="800000"/>
                </a:solidFill>
                <a:effectLst/>
                <a:sym typeface="Symbol" pitchFamily="18" charset="2"/>
              </a:rPr>
              <a:t>                   Girdi</a:t>
            </a:r>
            <a:endParaRPr lang="tr-TR" sz="2900" dirty="0" smtClean="0">
              <a:solidFill>
                <a:srgbClr val="800000"/>
              </a:solidFill>
              <a:effectLst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0BE9E-E1BB-46DD-9217-0AF13AB2A0C6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19459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590550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tr-TR" sz="3600" u="sng" dirty="0" smtClean="0">
                <a:solidFill>
                  <a:srgbClr val="FF0000"/>
                </a:solidFill>
              </a:rPr>
              <a:t>EKONOMİKLİK (İKTİSADİLİK)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İşlerin yürütülmesinde katlanılan maliyetler ile elde edilen gelirler arasındaki ilişkidir. 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En az maliyetle en çok gelir elde etmekle ilgilidir.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1’den büyük olması iyi anlamına gelir.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Ekonomiklik =   </a:t>
            </a:r>
            <a:r>
              <a:rPr lang="tr-TR" sz="3600" u="sng" dirty="0" smtClean="0">
                <a:solidFill>
                  <a:srgbClr val="800000"/>
                </a:solidFill>
                <a:effectLst/>
              </a:rPr>
              <a:t>Gelir</a:t>
            </a:r>
            <a:r>
              <a:rPr lang="tr-TR" sz="3600" dirty="0" smtClean="0">
                <a:solidFill>
                  <a:srgbClr val="800000"/>
                </a:solidFill>
                <a:effectLst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                        Maliyet</a:t>
            </a:r>
          </a:p>
          <a:p>
            <a:pPr eaLnBrk="1" hangingPunct="1">
              <a:defRPr/>
            </a:pPr>
            <a:endParaRPr lang="tr-TR" sz="3600" dirty="0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E675-BF0C-4770-AB8E-0F164689FB6F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58371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5865813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3600" smtClean="0">
                <a:solidFill>
                  <a:srgbClr val="800000"/>
                </a:solidFill>
                <a:effectLst/>
              </a:rPr>
              <a:t>Satış başarısı ile ilgilidir.</a:t>
            </a:r>
          </a:p>
          <a:p>
            <a:pPr eaLnBrk="1" hangingPunct="1">
              <a:lnSpc>
                <a:spcPct val="80000"/>
              </a:lnSpc>
            </a:pPr>
            <a:r>
              <a:rPr lang="tr-TR" sz="3600" smtClean="0">
                <a:solidFill>
                  <a:srgbClr val="800000"/>
                </a:solidFill>
                <a:effectLst/>
              </a:rPr>
              <a:t>Mal ve hizmetlerin uygun koşullarda satış yeteneğini (pazarda varlığını koruma) sürdürebilmeleri ile ilgilidir.</a:t>
            </a:r>
          </a:p>
          <a:p>
            <a:pPr eaLnBrk="1" hangingPunct="1">
              <a:lnSpc>
                <a:spcPct val="80000"/>
              </a:lnSpc>
            </a:pPr>
            <a:r>
              <a:rPr lang="tr-TR" sz="3600" smtClean="0">
                <a:solidFill>
                  <a:srgbClr val="800000"/>
                </a:solidFill>
                <a:effectLst/>
              </a:rPr>
              <a:t>Genel ekonomik yapıdan etkilenir.</a:t>
            </a:r>
          </a:p>
          <a:p>
            <a:pPr eaLnBrk="1" hangingPunct="1">
              <a:lnSpc>
                <a:spcPct val="80000"/>
              </a:lnSpc>
            </a:pPr>
            <a:r>
              <a:rPr lang="tr-TR" sz="3600" smtClean="0">
                <a:solidFill>
                  <a:srgbClr val="800000"/>
                </a:solidFill>
                <a:effectLst/>
              </a:rPr>
              <a:t>Halkın yaşam tarzı</a:t>
            </a:r>
          </a:p>
          <a:p>
            <a:pPr eaLnBrk="1" hangingPunct="1">
              <a:lnSpc>
                <a:spcPct val="80000"/>
              </a:lnSpc>
            </a:pPr>
            <a:r>
              <a:rPr lang="tr-TR" sz="3600" smtClean="0">
                <a:solidFill>
                  <a:srgbClr val="800000"/>
                </a:solidFill>
                <a:effectLst/>
              </a:rPr>
              <a:t>Toplumsal değerler ve </a:t>
            </a:r>
          </a:p>
          <a:p>
            <a:pPr eaLnBrk="1" hangingPunct="1">
              <a:lnSpc>
                <a:spcPct val="80000"/>
              </a:lnSpc>
            </a:pPr>
            <a:r>
              <a:rPr lang="tr-TR" sz="3600" smtClean="0">
                <a:solidFill>
                  <a:srgbClr val="800000"/>
                </a:solidFill>
                <a:effectLst/>
              </a:rPr>
              <a:t>Dünya görüşü gibi faktörlerden etkilenir.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3600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2168F-D5CB-4799-9CFF-98AB13BB3E37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21507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tr-TR" sz="3600" u="sng" dirty="0" smtClean="0">
                <a:solidFill>
                  <a:srgbClr val="FF0000"/>
                </a:solidFill>
              </a:rPr>
              <a:t>KARLILIK (RANTABİLİTE)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Elde edilen kar ile bu karı sağlamak için kullanılan sermaye arasındaki ilişkidir. </a:t>
            </a:r>
          </a:p>
          <a:p>
            <a:pPr eaLnBrk="1" hangingPunct="1">
              <a:defRPr/>
            </a:pPr>
            <a:r>
              <a:rPr lang="tr-TR" sz="3600" dirty="0" smtClean="0">
                <a:solidFill>
                  <a:srgbClr val="FF0000"/>
                </a:solidFill>
                <a:effectLst/>
              </a:rPr>
              <a:t>Sermaye yapısından ve fırsat maliyetinden etkilenir.</a:t>
            </a:r>
          </a:p>
          <a:p>
            <a:pPr eaLnBrk="1" hangingPunct="1">
              <a:defRPr/>
            </a:pPr>
            <a:r>
              <a:rPr lang="tr-TR" sz="4000" dirty="0" smtClean="0">
                <a:solidFill>
                  <a:srgbClr val="800000"/>
                </a:solidFill>
                <a:effectLst/>
              </a:rPr>
              <a:t>Karlılık =    </a:t>
            </a:r>
            <a:r>
              <a:rPr lang="tr-TR" sz="4000" u="sng" dirty="0" smtClean="0">
                <a:solidFill>
                  <a:srgbClr val="800000"/>
                </a:solidFill>
                <a:effectLst/>
              </a:rPr>
              <a:t> Kar 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800000"/>
                </a:solidFill>
                <a:effectLst/>
              </a:rPr>
              <a:t>                Sermaye</a:t>
            </a:r>
          </a:p>
          <a:p>
            <a:pPr eaLnBrk="1" hangingPunct="1">
              <a:defRPr/>
            </a:pPr>
            <a:endParaRPr lang="tr-TR" sz="4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5363F-FCBE-4732-9B6F-CBF387789037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22531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3600" u="sng" dirty="0" smtClean="0">
                <a:solidFill>
                  <a:srgbClr val="FF0000"/>
                </a:solidFill>
              </a:rPr>
              <a:t>ESNEKLİK – UYUM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Örgütün değişime çabuk ve kolay uyum sağlayabilme yeteneğidir.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Yeniliklere direnmeme ve yenilikçi olabilme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Israrcılık yerine uzlaşıcılık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>
                <a:solidFill>
                  <a:srgbClr val="800000"/>
                </a:solidFill>
                <a:effectLst/>
              </a:rPr>
              <a:t>İçinde bulunduğu çevreye uyum sağlayamayan örgütlerin başarılı olması ve uzun vadede varlığını koruması söz konusu olamaz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55A54-E75B-451A-AF58-1EE2B308C9DF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61443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5865813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tr-TR" sz="4800" smtClean="0">
                <a:solidFill>
                  <a:srgbClr val="800000"/>
                </a:solidFill>
                <a:effectLst/>
              </a:rPr>
              <a:t>Aşırı verimlilikten kaçınma</a:t>
            </a:r>
          </a:p>
          <a:p>
            <a:pPr eaLnBrk="1" hangingPunct="1"/>
            <a:r>
              <a:rPr lang="tr-TR" sz="4800" smtClean="0">
                <a:solidFill>
                  <a:srgbClr val="800000"/>
                </a:solidFill>
                <a:effectLst/>
              </a:rPr>
              <a:t>İnsan ve diğer kaynaklar arasında uyumu sağlama</a:t>
            </a:r>
          </a:p>
          <a:p>
            <a:pPr eaLnBrk="1" hangingPunct="1"/>
            <a:r>
              <a:rPr lang="tr-TR" sz="4800" smtClean="0">
                <a:solidFill>
                  <a:srgbClr val="800000"/>
                </a:solidFill>
                <a:effectLst/>
                <a:sym typeface="Symbol" pitchFamily="18" charset="2"/>
              </a:rPr>
              <a:t>İnsan – insan</a:t>
            </a:r>
          </a:p>
          <a:p>
            <a:pPr eaLnBrk="1" hangingPunct="1"/>
            <a:r>
              <a:rPr lang="tr-TR" sz="4800" smtClean="0">
                <a:solidFill>
                  <a:srgbClr val="800000"/>
                </a:solidFill>
                <a:effectLst/>
                <a:sym typeface="Symbol" pitchFamily="18" charset="2"/>
              </a:rPr>
              <a:t>İnsan – Makine</a:t>
            </a:r>
          </a:p>
          <a:p>
            <a:pPr eaLnBrk="1" hangingPunct="1"/>
            <a:r>
              <a:rPr lang="tr-TR" sz="4800" smtClean="0">
                <a:solidFill>
                  <a:srgbClr val="800000"/>
                </a:solidFill>
                <a:effectLst/>
                <a:sym typeface="Symbol" pitchFamily="18" charset="2"/>
              </a:rPr>
              <a:t>Makine – Makine</a:t>
            </a:r>
          </a:p>
          <a:p>
            <a:pPr eaLnBrk="1" hangingPunct="1"/>
            <a:endParaRPr lang="tr-TR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2" y="260648"/>
            <a:ext cx="8800449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D119C-F3EC-4708-8230-7C55FE05C248}" type="slidenum">
              <a:rPr lang="tr-TR"/>
              <a:pPr>
                <a:defRPr/>
              </a:pPr>
              <a:t>40</a:t>
            </a:fld>
            <a:endParaRPr lang="tr-TR"/>
          </a:p>
        </p:txBody>
      </p:sp>
      <p:sp>
        <p:nvSpPr>
          <p:cNvPr id="62467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13787" cy="556895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tr-TR" sz="5400" smtClean="0">
                <a:solidFill>
                  <a:srgbClr val="800000"/>
                </a:solidFill>
                <a:effectLst/>
                <a:sym typeface="Symbol" pitchFamily="18" charset="2"/>
              </a:rPr>
              <a:t>Örgütlerin amaçlarına etkin, verimli, ekonomik, karlı ve esnek-uyumlu ulaşabilmeleri, </a:t>
            </a:r>
          </a:p>
          <a:p>
            <a:pPr eaLnBrk="1" hangingPunct="1"/>
            <a:r>
              <a:rPr lang="tr-TR" sz="5400" smtClean="0">
                <a:solidFill>
                  <a:srgbClr val="800000"/>
                </a:solidFill>
                <a:effectLst/>
                <a:sym typeface="Symbol" pitchFamily="18" charset="2"/>
              </a:rPr>
              <a:t>Örgütlerde </a:t>
            </a:r>
            <a:r>
              <a:rPr lang="tr-TR" sz="5400" u="sng" smtClean="0">
                <a:solidFill>
                  <a:srgbClr val="800000"/>
                </a:solidFill>
                <a:effectLst/>
                <a:sym typeface="Symbol" pitchFamily="18" charset="2"/>
              </a:rPr>
              <a:t>Yönetimi</a:t>
            </a:r>
            <a:r>
              <a:rPr lang="tr-TR" sz="5400" smtClean="0">
                <a:solidFill>
                  <a:srgbClr val="800000"/>
                </a:solidFill>
                <a:effectLst/>
                <a:sym typeface="Symbol" pitchFamily="18" charset="2"/>
              </a:rPr>
              <a:t> gerekli kılar.</a:t>
            </a:r>
          </a:p>
          <a:p>
            <a:pPr eaLnBrk="1" hangingPunct="1"/>
            <a:endParaRPr lang="tr-TR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582E-5FF6-42C8-9F90-3C20741EA445}" type="slidenum">
              <a:rPr lang="tr-TR"/>
              <a:pPr>
                <a:defRPr/>
              </a:pPr>
              <a:t>41</a:t>
            </a:fld>
            <a:endParaRPr lang="tr-TR"/>
          </a:p>
        </p:txBody>
      </p:sp>
      <p:sp>
        <p:nvSpPr>
          <p:cNvPr id="63491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90550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tr-TR" sz="4400" smtClean="0">
                <a:solidFill>
                  <a:srgbClr val="800000"/>
                </a:solidFill>
                <a:effectLst/>
              </a:rPr>
              <a:t>Bu temel değerlere uyularak (sağlanarak) en önemli toplumsal amaçlardan olan </a:t>
            </a:r>
          </a:p>
          <a:p>
            <a:pPr eaLnBrk="1" hangingPunct="1"/>
            <a:r>
              <a:rPr lang="tr-TR" sz="4400" smtClean="0">
                <a:solidFill>
                  <a:srgbClr val="800000"/>
                </a:solidFill>
                <a:effectLst/>
              </a:rPr>
              <a:t>Varlığını koruma ve </a:t>
            </a:r>
          </a:p>
          <a:p>
            <a:pPr eaLnBrk="1" hangingPunct="1"/>
            <a:r>
              <a:rPr lang="tr-TR" sz="4400" smtClean="0">
                <a:solidFill>
                  <a:srgbClr val="800000"/>
                </a:solidFill>
                <a:effectLst/>
              </a:rPr>
              <a:t>Kalkınma  sağlanabilir</a:t>
            </a:r>
            <a:r>
              <a:rPr lang="tr-TR" sz="4400" smtClean="0">
                <a:solidFill>
                  <a:srgbClr val="FFFF00"/>
                </a:solidFill>
                <a:effectLst/>
              </a:rPr>
              <a:t>. </a:t>
            </a:r>
          </a:p>
          <a:p>
            <a:pPr eaLnBrk="1" hangingPunct="1"/>
            <a:endParaRPr lang="tr-TR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272808" cy="50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67544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424936" cy="50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07907"/>
            <a:ext cx="8208912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1560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4" y="1556792"/>
            <a:ext cx="8039595" cy="45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83568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604448" cy="47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67544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67544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3)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8024079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27545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25" y="1600200"/>
            <a:ext cx="8082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Yönetim Fonksiyonları nelerdir?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r>
              <a:rPr lang="tr-TR"/>
              <a:t>Planlama</a:t>
            </a:r>
          </a:p>
          <a:p>
            <a:r>
              <a:rPr lang="tr-TR"/>
              <a:t>Örgütleme</a:t>
            </a:r>
          </a:p>
          <a:p>
            <a:r>
              <a:rPr lang="tr-TR"/>
              <a:t>Koordinasyon</a:t>
            </a:r>
          </a:p>
          <a:p>
            <a:r>
              <a:rPr lang="tr-TR"/>
              <a:t>Yöneltme</a:t>
            </a:r>
          </a:p>
          <a:p>
            <a:r>
              <a:rPr lang="tr-TR"/>
              <a:t>Denetim</a:t>
            </a:r>
            <a:endParaRPr lang="en-US"/>
          </a:p>
        </p:txBody>
      </p:sp>
      <p:pic>
        <p:nvPicPr>
          <p:cNvPr id="50180" name="Picture 4" descr="PE018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95536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5)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88832" cy="49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5)</a:t>
            </a:r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848872" cy="49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6)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55576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344" y="1340768"/>
            <a:ext cx="9199344" cy="49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51520" y="10527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676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39552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499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9552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5653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55576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8)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9)</a:t>
            </a:r>
            <a:endParaRPr lang="tr-T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560840" cy="517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72808" cy="480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9)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tr-TR" sz="4000">
                <a:solidFill>
                  <a:srgbClr val="FF0000"/>
                </a:solidFill>
              </a:rPr>
              <a:t>Yönetim </a:t>
            </a:r>
            <a:r>
              <a:rPr lang="tr-TR" sz="3600">
                <a:solidFill>
                  <a:srgbClr val="FF0000"/>
                </a:solidFill>
              </a:rPr>
              <a:t>Fonksiyonları</a:t>
            </a:r>
            <a:r>
              <a:rPr lang="tr-TR" sz="4000">
                <a:solidFill>
                  <a:srgbClr val="FF0000"/>
                </a:solidFill>
              </a:rPr>
              <a:t> neleri içerir?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r-TR" sz="2800">
                <a:solidFill>
                  <a:srgbClr val="FF0000"/>
                </a:solidFill>
              </a:rPr>
              <a:t>Planlama :</a:t>
            </a:r>
            <a:r>
              <a:rPr lang="tr-TR" sz="2800"/>
              <a:t> Neyi, ne zaman, nerede, kim tarafından ve nasıl yapılacağının önceden belirlenmesidir.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tr-TR" sz="2800"/>
              <a:t>       Aşamaları :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Sorunların veya fırsatların saptanması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Amaçların belirlenmesi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Planın dayandığı hareket noktalarının belirlenmesi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Seçeneklerin saptanması ve değerlendirilmesi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En uygun alternetifin seçilmesi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Yardımcı planların düzenlenmesi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tr-TR"/>
              <a:t>Planları, sayısal değerlerle bütçelemek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10)</a:t>
            </a:r>
            <a:endParaRPr lang="tr-TR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488832" cy="51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06489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Yönetim Fonksiyonları neleri içerir?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tr-TR" sz="2800">
                <a:solidFill>
                  <a:srgbClr val="FF0000"/>
                </a:solidFill>
              </a:rPr>
              <a:t>2.   Örgütleme :</a:t>
            </a:r>
            <a:r>
              <a:rPr lang="tr-TR" sz="2800"/>
              <a:t> Belirli amaçlara ulaşmak için yapılacak işlerin ve bu işleri yapacak kişilerin oluşturulması.</a:t>
            </a:r>
          </a:p>
          <a:p>
            <a:pPr marL="609600" indent="-609600">
              <a:buFontTx/>
              <a:buNone/>
            </a:pPr>
            <a:r>
              <a:rPr lang="tr-TR" sz="2800"/>
              <a:t>      Aşamaları :</a:t>
            </a:r>
          </a:p>
          <a:p>
            <a:pPr marL="609600" indent="-609600"/>
            <a:r>
              <a:rPr lang="tr-TR" sz="2800"/>
              <a:t>Örgütsel yapının kurulması</a:t>
            </a:r>
          </a:p>
          <a:p>
            <a:pPr marL="609600" indent="-609600"/>
            <a:r>
              <a:rPr lang="tr-TR" sz="2800"/>
              <a:t>İlişkilerin saptanması</a:t>
            </a:r>
          </a:p>
          <a:p>
            <a:pPr marL="609600" indent="-609600"/>
            <a:r>
              <a:rPr lang="tr-TR" sz="2800"/>
              <a:t>Görev tanımlarının yapılması</a:t>
            </a:r>
          </a:p>
          <a:p>
            <a:pPr marL="609600" indent="-609600"/>
            <a:r>
              <a:rPr lang="tr-TR" sz="2800"/>
              <a:t>Görevin gerektirdiği niteliklerin tanımlanması</a:t>
            </a: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>
                <a:solidFill>
                  <a:srgbClr val="FF0000"/>
                </a:solidFill>
              </a:rPr>
              <a:t>Örgütleme                   Kadrolama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r>
              <a:rPr lang="tr-TR"/>
              <a:t>İstihdam edilecek iş gücünün seçimi ve işe yerleştirme</a:t>
            </a:r>
          </a:p>
          <a:p>
            <a:r>
              <a:rPr lang="tr-TR"/>
              <a:t>Eğitim ve geliştirme</a:t>
            </a:r>
          </a:p>
          <a:p>
            <a:r>
              <a:rPr lang="tr-TR"/>
              <a:t>Değerleme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352800" y="12954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53254" name="Picture 6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810000" cy="304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>
                <a:solidFill>
                  <a:srgbClr val="FF0000"/>
                </a:solidFill>
              </a:rPr>
              <a:t>Yönetim Fonksiyonları neleri içerir 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tr-TR">
                <a:solidFill>
                  <a:srgbClr val="FF0000"/>
                </a:solidFill>
              </a:rPr>
              <a:t>Koordinasyon :</a:t>
            </a:r>
            <a:r>
              <a:rPr lang="tr-TR"/>
              <a:t> Örgütün yaptığı işin çeşitli bölümlerini birbiri ile ilişkilendirmektir.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tr-TR"/>
              <a:t>      Etkin koordinasyon için ;</a:t>
            </a:r>
          </a:p>
          <a:p>
            <a:pPr marL="609600" indent="-609600">
              <a:lnSpc>
                <a:spcPct val="90000"/>
              </a:lnSpc>
            </a:pPr>
            <a:r>
              <a:rPr lang="tr-TR"/>
              <a:t>İyi ve yalın bir organizasyon yapısı gereklidir.</a:t>
            </a:r>
          </a:p>
          <a:p>
            <a:pPr marL="609600" indent="-609600">
              <a:lnSpc>
                <a:spcPct val="90000"/>
              </a:lnSpc>
            </a:pPr>
            <a:r>
              <a:rPr lang="tr-TR"/>
              <a:t>Plan ve programların uyumlaştırılması</a:t>
            </a:r>
          </a:p>
          <a:p>
            <a:pPr marL="609600" indent="-609600">
              <a:lnSpc>
                <a:spcPct val="90000"/>
              </a:lnSpc>
            </a:pPr>
            <a:r>
              <a:rPr lang="tr-TR"/>
              <a:t>Gönüllü koordinasyonun özendirilmesi</a:t>
            </a:r>
          </a:p>
          <a:p>
            <a:pPr marL="609600" indent="-609600">
              <a:lnSpc>
                <a:spcPct val="90000"/>
              </a:lnSpc>
            </a:pPr>
            <a:r>
              <a:rPr lang="tr-TR"/>
              <a:t>İyi bir haberleşme sistemi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1188</Words>
  <Application>Microsoft Office PowerPoint</Application>
  <PresentationFormat>Ekran Gösterisi (4:3)</PresentationFormat>
  <Paragraphs>263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2" baseType="lpstr">
      <vt:lpstr>Ofis Teması</vt:lpstr>
      <vt:lpstr>YÖNETİM ORGANİZASYON Yönetim Kavramı</vt:lpstr>
      <vt:lpstr>Slayt 2</vt:lpstr>
      <vt:lpstr>Slayt 3</vt:lpstr>
      <vt:lpstr>Slayt 4</vt:lpstr>
      <vt:lpstr>Yönetim Fonksiyonları nelerdir?</vt:lpstr>
      <vt:lpstr>Yönetim Fonksiyonları neleri içerir?</vt:lpstr>
      <vt:lpstr>Yönetim Fonksiyonları neleri içerir?</vt:lpstr>
      <vt:lpstr>Örgütleme                   Kadrolama</vt:lpstr>
      <vt:lpstr>Yönetim Fonksiyonları neleri içerir ?</vt:lpstr>
      <vt:lpstr>Yönetim Fonksiyonları neleri içerir ?</vt:lpstr>
      <vt:lpstr>Slayt 11</vt:lpstr>
      <vt:lpstr>Yönetim Kademeleri  </vt:lpstr>
      <vt:lpstr>Yönetim Faaliyetleri Hangi Özelliklere Sahip Olmalıdır ?</vt:lpstr>
      <vt:lpstr>Slayt 14</vt:lpstr>
      <vt:lpstr>Slayt 15</vt:lpstr>
      <vt:lpstr>Slayt 16</vt:lpstr>
      <vt:lpstr>Başarılı Yönetici Özellikleri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  <vt:lpstr>Alıştırmalar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İŞLETME</dc:title>
  <cp:lastModifiedBy>DuzceUni</cp:lastModifiedBy>
  <cp:revision>60</cp:revision>
  <dcterms:modified xsi:type="dcterms:W3CDTF">2012-09-26T07:29:58Z</dcterms:modified>
</cp:coreProperties>
</file>